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58" r:id="rId5"/>
    <p:sldId id="274" r:id="rId6"/>
    <p:sldId id="276" r:id="rId7"/>
    <p:sldId id="275" r:id="rId8"/>
    <p:sldId id="277" r:id="rId9"/>
    <p:sldId id="278" r:id="rId10"/>
    <p:sldId id="279" r:id="rId11"/>
    <p:sldId id="281" r:id="rId12"/>
    <p:sldId id="263" r:id="rId13"/>
    <p:sldId id="265" r:id="rId14"/>
    <p:sldId id="285" r:id="rId15"/>
    <p:sldId id="286" r:id="rId16"/>
    <p:sldId id="282" r:id="rId17"/>
    <p:sldId id="284" r:id="rId18"/>
    <p:sldId id="287" r:id="rId19"/>
    <p:sldId id="283" r:id="rId20"/>
    <p:sldId id="268" r:id="rId21"/>
    <p:sldId id="272" r:id="rId22"/>
  </p:sldIdLst>
  <p:sldSz cx="12192000" cy="6858000"/>
  <p:notesSz cx="6858000" cy="9144000"/>
  <p:embeddedFontLst>
    <p:embeddedFont>
      <p:font typeface="둘기마요_거친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9B51-43C8-4EA6-BB68-E6325BC7910B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F1E04-3E6A-47DB-86BA-6609AE2A8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4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E6FBE-CBD5-EA45-6612-C3318C006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7B5862-7E0B-E30F-A019-2E3F65B39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5AAFD-7ADA-7125-5DAD-528BFC75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20D093-5852-3903-9D49-BD0C778F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162EB-11FA-D646-E42F-90706965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9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AC420-1696-64C8-1A28-C93B8EE0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F63761-0ED3-8B3A-EF45-22A1CD016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7C923-8027-B584-0952-6F1276B8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E3648A-BDAF-7ACF-B5C6-EAD287C6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45180-9A0D-AA2E-561A-BFDA9066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7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33259-6D51-EC10-6276-C8BE27D8D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E9F87A-6F50-2C9A-D5DD-C837297E2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9E414-1AD4-EA96-82BD-FE742ADA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8E328-4BD2-CE49-F172-337FC6CAD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A1D34-4DDA-39CB-A43C-EFD3722C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9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DC3A2-305E-EC47-B49E-4FABDAF8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E3A1C-7849-F7D1-AAAC-339748FDF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825CE-73DC-A7CF-C6AE-532B5CE7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7D22-4BDE-39C4-1F40-A75F2F38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3217A-3DF9-E089-6F3D-B24C4EE7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8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C491C-01E7-C6A8-8612-FDB52A62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53214-E1A5-0AB6-CB53-91079DFEA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10B33-B4FA-12F7-35C5-7F70CD77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780E0-0D73-79B7-1FD7-D1171614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0C58F-8C71-66EC-35C7-8422A202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3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6003B-6CF8-E741-49B2-39F0E866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1767D0-E841-06BD-F9DB-351D7DFF5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1321D9-45ED-18AF-D529-1907C3A9D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DE85A1-8E43-8338-5362-AE139869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9DCD4-2BA0-0C4C-DEB7-678FA367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17902-990D-5E81-BD50-91BF7816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35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01417-E3A7-7A1E-4E50-C9D968A4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B1BEB3-46E1-4678-0F25-9F7556E73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8A8637-20DF-1B5A-3A6A-3EDE6BC66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9EC153-5650-8814-432B-D3C87A80E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913FA6-AE4B-1436-940F-28EA8FEF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634588-EC3B-00E8-7867-261BECCDC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8BE87B-85EA-34A7-DC97-95598594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C1BEE4-4939-E54F-DE4D-269FCF50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2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E82D2-2F62-90DC-0DDB-1DD02606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C14B75-AD32-E928-1435-5C9649B5C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152A0D-F187-1B02-915D-09A95B0F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CE958C-41CA-7E6C-18C0-7AFB28F6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6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B98336-9C12-20FB-061C-9FB9BB52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503F56-EE2F-CA4E-A8F2-B5E17095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77AEA-6B14-861B-2AF9-E286CDF4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1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6F4F2-FB44-20C3-3465-ECDB19EB3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4EFFE-F079-8C1A-EB01-E045B30E2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53986B-822D-982C-5FEA-F4D587E43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31ADF-9511-9054-F9F3-3533EAB7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F9BFBB-1E95-AC29-ABC2-D081BE23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FEB06-2E67-B38B-9772-A99A0014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37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C2660-9BFA-D138-0486-8EEC4A3D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7D0700-1C25-18D5-3711-079E9EE81F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AF1A2B-EDB8-4548-6ABE-9C06E082B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937BB1-FFE9-B23B-E9F7-E88EC2F7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B36837-6940-8DB8-1168-7447E235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F1073A-1730-B2C9-DB8B-E683BCE6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44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44414-EEC4-9661-3B37-EFC39B7C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477F1-2B9A-2C8A-367E-01FD1B0E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6DF1A-B204-F1FA-665B-9503632EF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FF6470-5BEB-404D-AB79-0AC159FA9109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47721-AA27-6508-6DD3-8947DF0E8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6F569-48E3-641F-3134-95BDA68C5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BD7B75-33D3-487E-94DE-68156D570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9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4EDFFA60-2098-BAA8-F33B-7C47A4CB9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08C8E-1345-D890-765A-9583DDA6B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9380"/>
            <a:ext cx="9144000" cy="2387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프로젝트 </a:t>
            </a:r>
            <a:r>
              <a:rPr lang="ko-KR" altLang="en-US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스파키</a:t>
            </a:r>
            <a:br>
              <a:rPr lang="en-US" altLang="ko-KR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최종발표</a:t>
            </a:r>
          </a:p>
        </p:txBody>
      </p:sp>
    </p:spTree>
    <p:extLst>
      <p:ext uri="{BB962C8B-B14F-4D97-AF65-F5344CB8AC3E}">
        <p14:creationId xmlns:p14="http://schemas.microsoft.com/office/powerpoint/2010/main" val="373348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스토리 진행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1813769-F453-49FA-18D2-037B147E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895"/>
            <a:ext cx="8244840" cy="19333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스토리 전반에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녹아있는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서술 트릭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모호하고 편향된 묘사를 통해 플레이어의 오해를 불러일으키고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(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단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거짓 정보는 없음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)</a:t>
            </a:r>
            <a:b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후반부에서 이 오해가 바로잡히는 부분이 게임의 반전 포인트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2C4170-D6ED-6434-C680-3B392AAF3E05}"/>
              </a:ext>
            </a:extLst>
          </p:cNvPr>
          <p:cNvSpPr txBox="1"/>
          <p:nvPr/>
        </p:nvSpPr>
        <p:spPr>
          <a:xfrm>
            <a:off x="951411" y="1574629"/>
            <a:ext cx="24209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서술 트릭</a:t>
            </a:r>
          </a:p>
        </p:txBody>
      </p:sp>
      <p:pic>
        <p:nvPicPr>
          <p:cNvPr id="22" name="그림 21" descr="만화 영화, 스케치, 아니메, 애니메이션이(가) 표시된 사진&#10;&#10;자동 생성된 설명">
            <a:extLst>
              <a:ext uri="{FF2B5EF4-FFF2-40B4-BE49-F238E27FC236}">
                <a16:creationId xmlns:a16="http://schemas.microsoft.com/office/drawing/2014/main" id="{F1ADBD7D-85E0-73B4-147B-90BDDD107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30443"/>
          <a:stretch/>
        </p:blipFill>
        <p:spPr>
          <a:xfrm>
            <a:off x="7076613" y="3246100"/>
            <a:ext cx="2403568" cy="3386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 descr="스케치, 그림, 라인 아트, 클립아트이(가) 표시된 사진&#10;&#10;자동 생성된 설명">
            <a:extLst>
              <a:ext uri="{FF2B5EF4-FFF2-40B4-BE49-F238E27FC236}">
                <a16:creationId xmlns:a16="http://schemas.microsoft.com/office/drawing/2014/main" id="{E078C36E-AD5D-76B5-50D1-7CEF232116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9" r="33145"/>
          <a:stretch/>
        </p:blipFill>
        <p:spPr>
          <a:xfrm>
            <a:off x="4761934" y="3727269"/>
            <a:ext cx="2225796" cy="2667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427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스토리 진행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1813769-F453-49FA-18D2-037B147E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895"/>
            <a:ext cx="8244840" cy="19333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초중반부의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빌드업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다소 이해하기 어려운 갈등 관계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후반부에서 밝혀지는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‘</a:t>
            </a:r>
            <a:r>
              <a:rPr lang="ko-KR" altLang="en-US" sz="2000" i="1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스파키</a:t>
            </a:r>
            <a:r>
              <a:rPr lang="en-US" altLang="ko-KR" sz="2000" i="1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’</a:t>
            </a:r>
            <a:r>
              <a:rPr lang="ko-KR" altLang="en-US" sz="2000" i="1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의 정체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에 관한 핵심적인 사실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그 사실 하나만으로 맞춰지는 초중반부의 퍼즐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뒤바뀌어 버리는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선역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악역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해당 포인트에서 오는 소름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2C4170-D6ED-6434-C680-3B392AAF3E05}"/>
              </a:ext>
            </a:extLst>
          </p:cNvPr>
          <p:cNvSpPr txBox="1"/>
          <p:nvPr/>
        </p:nvSpPr>
        <p:spPr>
          <a:xfrm>
            <a:off x="951411" y="1574629"/>
            <a:ext cx="24209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서술 트릭</a:t>
            </a:r>
          </a:p>
        </p:txBody>
      </p:sp>
      <p:pic>
        <p:nvPicPr>
          <p:cNvPr id="22" name="그림 21" descr="만화 영화, 스케치, 아니메, 애니메이션이(가) 표시된 사진&#10;&#10;자동 생성된 설명">
            <a:extLst>
              <a:ext uri="{FF2B5EF4-FFF2-40B4-BE49-F238E27FC236}">
                <a16:creationId xmlns:a16="http://schemas.microsoft.com/office/drawing/2014/main" id="{F1ADBD7D-85E0-73B4-147B-90BDDD107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30443"/>
          <a:stretch/>
        </p:blipFill>
        <p:spPr>
          <a:xfrm>
            <a:off x="9052015" y="3592742"/>
            <a:ext cx="2173334" cy="3061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 descr="만화 영화, 애니메이션, 가상의 캐릭터, 아니메이(가) 표시된 사진&#10;&#10;자동 생성된 설명">
            <a:extLst>
              <a:ext uri="{FF2B5EF4-FFF2-40B4-BE49-F238E27FC236}">
                <a16:creationId xmlns:a16="http://schemas.microsoft.com/office/drawing/2014/main" id="{BD4E0B42-DE3E-21F0-A117-9C6FFECFC9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9" r="15030"/>
          <a:stretch/>
        </p:blipFill>
        <p:spPr>
          <a:xfrm>
            <a:off x="4444073" y="3624441"/>
            <a:ext cx="3688643" cy="2972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582CCAED-7DB7-2668-F812-B39012D5A5C9}"/>
              </a:ext>
            </a:extLst>
          </p:cNvPr>
          <p:cNvSpPr/>
          <p:nvPr/>
        </p:nvSpPr>
        <p:spPr>
          <a:xfrm>
            <a:off x="8224155" y="4869434"/>
            <a:ext cx="736419" cy="332729"/>
          </a:xfrm>
          <a:prstGeom prst="left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3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스토리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E6200-C726-227F-9FED-CE120CAC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30" y="4547250"/>
            <a:ext cx="3254830" cy="181000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초반부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제목도 그렇고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주인공이 납치당한 강아지를 구하러 가는 거구나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?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63ADC8D-A6F7-9B46-0341-07FBADE45F28}"/>
              </a:ext>
            </a:extLst>
          </p:cNvPr>
          <p:cNvSpPr txBox="1">
            <a:spLocks/>
          </p:cNvSpPr>
          <p:nvPr/>
        </p:nvSpPr>
        <p:spPr>
          <a:xfrm>
            <a:off x="4057650" y="4547250"/>
            <a:ext cx="4198620" cy="1025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중반부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아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... ‘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스파키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가 강아지 이름이 아니었구나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?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EF4C228-6439-2EF0-0D8B-38F527DFAB70}"/>
              </a:ext>
            </a:extLst>
          </p:cNvPr>
          <p:cNvSpPr txBox="1">
            <a:spLocks/>
          </p:cNvSpPr>
          <p:nvPr/>
        </p:nvSpPr>
        <p:spPr>
          <a:xfrm>
            <a:off x="8945607" y="4547249"/>
            <a:ext cx="2557055" cy="1438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후반부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...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미친 놈이었네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</a:t>
            </a:r>
          </a:p>
        </p:txBody>
      </p:sp>
      <p:pic>
        <p:nvPicPr>
          <p:cNvPr id="10" name="그림 9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2A81B856-AEA1-0C04-2E46-4FF85FEC1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2" t="2184" r="24553" b="5224"/>
          <a:stretch/>
        </p:blipFill>
        <p:spPr>
          <a:xfrm>
            <a:off x="370930" y="1716178"/>
            <a:ext cx="1585584" cy="1712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 descr="스케치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50A18B0D-AFF8-F632-464B-80E52BA02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56" y="3108906"/>
            <a:ext cx="2557055" cy="1438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 descr="만화 영화, 애니메이션, 가상의 캐릭터, 아니메이(가) 표시된 사진&#10;&#10;자동 생성된 설명">
            <a:extLst>
              <a:ext uri="{FF2B5EF4-FFF2-40B4-BE49-F238E27FC236}">
                <a16:creationId xmlns:a16="http://schemas.microsoft.com/office/drawing/2014/main" id="{311F98F9-3691-F0FF-9968-120883A50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3" y="2055813"/>
            <a:ext cx="4098834" cy="2305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 descr="만화 영화, 스케치, 아니메, 애니메이션이(가) 표시된 사진&#10;&#10;자동 생성된 설명">
            <a:extLst>
              <a:ext uri="{FF2B5EF4-FFF2-40B4-BE49-F238E27FC236}">
                <a16:creationId xmlns:a16="http://schemas.microsoft.com/office/drawing/2014/main" id="{3B1D5F15-C783-C54C-C752-C1D7A5560A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30443"/>
          <a:stretch/>
        </p:blipFill>
        <p:spPr>
          <a:xfrm>
            <a:off x="6792062" y="885219"/>
            <a:ext cx="1585585" cy="2233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 descr="스케치, 흑백, 밤, 모노크롬이(가) 표시된 사진&#10;&#10;자동 생성된 설명">
            <a:extLst>
              <a:ext uri="{FF2B5EF4-FFF2-40B4-BE49-F238E27FC236}">
                <a16:creationId xmlns:a16="http://schemas.microsoft.com/office/drawing/2014/main" id="{3A8BFB16-CA90-2228-BDB0-DE3F91C53B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1" t="9269" r="29786" b="15632"/>
          <a:stretch/>
        </p:blipFill>
        <p:spPr>
          <a:xfrm>
            <a:off x="9076329" y="2055813"/>
            <a:ext cx="2295609" cy="2356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032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스토리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E6200-C726-227F-9FED-CE120CAC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589" y="5011645"/>
            <a:ext cx="3808639" cy="1162733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500" strike="sngStrike" dirty="0">
                <a:solidFill>
                  <a:schemeClr val="bg1">
                    <a:lumMod val="75000"/>
                  </a:schemeClr>
                </a:solidFill>
                <a:latin typeface="둘기마요_거친" pitchFamily="2" charset="-127"/>
                <a:ea typeface="둘기마요_거친" pitchFamily="2" charset="-127"/>
              </a:rPr>
              <a:t>주인공 톰이 납치당한 강아지를 구하러 가는 게임</a:t>
            </a:r>
            <a:endParaRPr lang="en-US" altLang="ko-KR" sz="2500" strike="sngStrike" dirty="0">
              <a:solidFill>
                <a:schemeClr val="bg1">
                  <a:lumMod val="75000"/>
                </a:schemeClr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pic>
        <p:nvPicPr>
          <p:cNvPr id="14" name="그림 13" descr="만화 영화, 애니메이션, 가상의 캐릭터, 아니메이(가) 표시된 사진&#10;&#10;자동 생성된 설명">
            <a:extLst>
              <a:ext uri="{FF2B5EF4-FFF2-40B4-BE49-F238E27FC236}">
                <a16:creationId xmlns:a16="http://schemas.microsoft.com/office/drawing/2014/main" id="{311F98F9-3691-F0FF-9968-120883A50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08" y="1629728"/>
            <a:ext cx="5344161" cy="3006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C0D6489-5D9E-506D-A814-9068C96B2CC1}"/>
              </a:ext>
            </a:extLst>
          </p:cNvPr>
          <p:cNvSpPr txBox="1">
            <a:spLocks/>
          </p:cNvSpPr>
          <p:nvPr/>
        </p:nvSpPr>
        <p:spPr>
          <a:xfrm>
            <a:off x="6477817" y="5011645"/>
            <a:ext cx="4939120" cy="890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평범했던 소년 톰이 </a:t>
            </a:r>
            <a:r>
              <a:rPr lang="ko-KR" altLang="en-US" sz="25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싸이코패스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빌런으로</a:t>
            </a:r>
            <a:b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</a:b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성장해 나가는 과정을 담아낸 게임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6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결과물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5B24253-A3C2-346D-ADE0-6B58FD9E383F}"/>
              </a:ext>
            </a:extLst>
          </p:cNvPr>
          <p:cNvSpPr txBox="1">
            <a:spLocks/>
          </p:cNvSpPr>
          <p:nvPr/>
        </p:nvSpPr>
        <p:spPr>
          <a:xfrm>
            <a:off x="838200" y="3025185"/>
            <a:ext cx="4831080" cy="2968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플레이타임 </a:t>
            </a: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4~5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시간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독보적인 분위기와 스토리의 게임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아트</a:t>
            </a:r>
            <a:r>
              <a:rPr lang="en-US" altLang="ko-KR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</a:t>
            </a:r>
            <a:r>
              <a:rPr lang="ko-KR" altLang="en-US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스토리</a:t>
            </a:r>
            <a:r>
              <a:rPr lang="en-US" altLang="ko-KR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</a:t>
            </a:r>
            <a:r>
              <a:rPr lang="ko-KR" altLang="en-US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연출의 삼박자</a:t>
            </a:r>
            <a:endParaRPr lang="en-US" altLang="ko-KR" sz="21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만족스러운 완성도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졸업 이후로 이 정도로 만족스러운 게임을 다시 만들게 될 수 있을까</a:t>
            </a:r>
            <a:r>
              <a:rPr lang="en-US" altLang="ko-KR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?</a:t>
            </a:r>
          </a:p>
        </p:txBody>
      </p:sp>
      <p:pic>
        <p:nvPicPr>
          <p:cNvPr id="16" name="그림 15" descr="만화 영화, 애니메이션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477D2A9A-C190-5CE2-8366-4C512C4B1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5" y="1944732"/>
            <a:ext cx="5277397" cy="2968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A0AA71E-26E3-F617-1749-D20B0FAFEFC9}"/>
              </a:ext>
            </a:extLst>
          </p:cNvPr>
          <p:cNvSpPr txBox="1">
            <a:spLocks/>
          </p:cNvSpPr>
          <p:nvPr/>
        </p:nvSpPr>
        <p:spPr>
          <a:xfrm>
            <a:off x="838200" y="1828552"/>
            <a:ext cx="4697182" cy="1043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22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년 </a:t>
            </a: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11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월 첫 회의 </a:t>
            </a: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~ 24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년 </a:t>
            </a: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5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월 출시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약 </a:t>
            </a:r>
            <a:r>
              <a:rPr lang="en-US" altLang="ko-KR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1</a:t>
            </a:r>
            <a:r>
              <a:rPr lang="ko-KR" altLang="en-US" sz="21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년 반의 긴 여정</a:t>
            </a:r>
            <a:endParaRPr lang="en-US" altLang="ko-KR" sz="21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06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결과물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87D6083-FFB7-9179-1F26-E1DE43B48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0" t="12063" r="25143"/>
          <a:stretch/>
        </p:blipFill>
        <p:spPr>
          <a:xfrm>
            <a:off x="7022026" y="2584767"/>
            <a:ext cx="3596336" cy="34978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E0946F-7FE4-5646-F72E-A13B337DB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633" y="2669040"/>
            <a:ext cx="5069477" cy="498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3EA1F-6F1F-C585-253C-029972CEE1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43" t="20274" r="16643" b="13397"/>
          <a:stretch/>
        </p:blipFill>
        <p:spPr>
          <a:xfrm>
            <a:off x="1045761" y="3874838"/>
            <a:ext cx="3969289" cy="2155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2DFD971-D845-7045-7BA2-0416574FD593}"/>
              </a:ext>
            </a:extLst>
          </p:cNvPr>
          <p:cNvSpPr txBox="1">
            <a:spLocks/>
          </p:cNvSpPr>
          <p:nvPr/>
        </p:nvSpPr>
        <p:spPr>
          <a:xfrm>
            <a:off x="838200" y="2140086"/>
            <a:ext cx="2203268" cy="52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국내 심의 통과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5C8FEB-8C08-5D08-5726-54FAF94BDB71}"/>
              </a:ext>
            </a:extLst>
          </p:cNvPr>
          <p:cNvSpPr txBox="1">
            <a:spLocks/>
          </p:cNvSpPr>
          <p:nvPr/>
        </p:nvSpPr>
        <p:spPr>
          <a:xfrm>
            <a:off x="852264" y="3520691"/>
            <a:ext cx="2901130" cy="52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스토브 </a:t>
            </a:r>
            <a:r>
              <a:rPr lang="ko-KR" altLang="en-US" sz="25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인디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유료 출시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8F26BEE-DFDB-1BC6-A9DE-C0DBD1C3FE7D}"/>
              </a:ext>
            </a:extLst>
          </p:cNvPr>
          <p:cNvSpPr txBox="1">
            <a:spLocks/>
          </p:cNvSpPr>
          <p:nvPr/>
        </p:nvSpPr>
        <p:spPr>
          <a:xfrm>
            <a:off x="6588687" y="2055813"/>
            <a:ext cx="2535370" cy="52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스팀 유료 출시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47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반응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2C4170-D6ED-6434-C680-3B392AAF3E05}"/>
              </a:ext>
            </a:extLst>
          </p:cNvPr>
          <p:cNvSpPr txBox="1"/>
          <p:nvPr/>
        </p:nvSpPr>
        <p:spPr>
          <a:xfrm>
            <a:off x="1184366" y="4501137"/>
            <a:ext cx="448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유료로 출시 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부족한 홍보 탓인지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...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생각보다 많이 모이지 않았음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D1FAA-A9E5-B5DD-68B8-0BE26130D091}"/>
              </a:ext>
            </a:extLst>
          </p:cNvPr>
          <p:cNvSpPr txBox="1"/>
          <p:nvPr/>
        </p:nvSpPr>
        <p:spPr>
          <a:xfrm>
            <a:off x="2051821" y="3502765"/>
            <a:ext cx="24209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스팀평</a:t>
            </a:r>
            <a:endParaRPr lang="ko-KR" altLang="en-US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83AF3-ED14-E65A-1C62-703D9211E5E7}"/>
              </a:ext>
            </a:extLst>
          </p:cNvPr>
          <p:cNvSpPr txBox="1"/>
          <p:nvPr/>
        </p:nvSpPr>
        <p:spPr>
          <a:xfrm>
            <a:off x="7121436" y="3502765"/>
            <a:ext cx="24209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치지직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스트리머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유튜브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EC63D-139F-C823-28B5-54E864A4DEF5}"/>
              </a:ext>
            </a:extLst>
          </p:cNvPr>
          <p:cNvSpPr txBox="1"/>
          <p:nvPr/>
        </p:nvSpPr>
        <p:spPr>
          <a:xfrm>
            <a:off x="6126481" y="4641410"/>
            <a:ext cx="4487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그래도 간혹 보이는 듯</a:t>
            </a:r>
          </a:p>
        </p:txBody>
      </p:sp>
      <p:pic>
        <p:nvPicPr>
          <p:cNvPr id="1026" name="Picture 2" descr="네이버 치지직, 플랫폼 강화 나서… 베타 테스터 추가 모집→구독권 승계 확정 &lt; IT &lt; 경제 &lt; 기사본문 - 문화뉴스">
            <a:extLst>
              <a:ext uri="{FF2B5EF4-FFF2-40B4-BE49-F238E27FC236}">
                <a16:creationId xmlns:a16="http://schemas.microsoft.com/office/drawing/2014/main" id="{F8E09785-E152-6ACD-3155-4EA49D2C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97" y="1904107"/>
            <a:ext cx="1426030" cy="142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4C1D5B-C174-7061-7A38-E97446154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889" l="3111" r="98667">
                        <a14:foregroundMark x1="13778" y1="63556" x2="41333" y2="18222"/>
                        <a14:foregroundMark x1="41333" y1="18222" x2="73333" y2="26222"/>
                        <a14:foregroundMark x1="73333" y1="26222" x2="88000" y2="52000"/>
                        <a14:foregroundMark x1="88000" y1="52000" x2="83556" y2="69333"/>
                        <a14:foregroundMark x1="44444" y1="16000" x2="81778" y2="30667"/>
                        <a14:foregroundMark x1="81778" y1="30667" x2="91556" y2="60889"/>
                        <a14:foregroundMark x1="49333" y1="7111" x2="99111" y2="53778"/>
                        <a14:foregroundMark x1="99111" y1="53778" x2="99111" y2="53778"/>
                        <a14:foregroundMark x1="29778" y1="22222" x2="6667" y2="45778"/>
                        <a14:foregroundMark x1="6667" y1="45778" x2="8444" y2="70222"/>
                        <a14:foregroundMark x1="8444" y1="70222" x2="8889" y2="70667"/>
                        <a14:foregroundMark x1="4889" y1="55111" x2="10667" y2="71111"/>
                        <a14:foregroundMark x1="15556" y1="52000" x2="36444" y2="84444"/>
                        <a14:foregroundMark x1="26667" y1="68444" x2="74222" y2="28889"/>
                        <a14:foregroundMark x1="65333" y1="22222" x2="24889" y2="66222"/>
                        <a14:foregroundMark x1="44889" y1="27556" x2="69333" y2="63556"/>
                        <a14:foregroundMark x1="72889" y1="32444" x2="56444" y2="76444"/>
                        <a14:foregroundMark x1="70667" y1="40444" x2="71111" y2="74222"/>
                        <a14:foregroundMark x1="45778" y1="49333" x2="36889" y2="85333"/>
                        <a14:foregroundMark x1="33333" y1="77778" x2="54667" y2="50222"/>
                        <a14:foregroundMark x1="37333" y1="91556" x2="56889" y2="87111"/>
                        <a14:foregroundMark x1="47111" y1="95111" x2="64889" y2="83111"/>
                        <a14:foregroundMark x1="47111" y1="95556" x2="53333" y2="96889"/>
                        <a14:foregroundMark x1="51111" y1="77333" x2="56889" y2="44444"/>
                        <a14:foregroundMark x1="70222" y1="47556" x2="82667" y2="47556"/>
                        <a14:foregroundMark x1="48000" y1="3111" x2="48889" y2="24889"/>
                        <a14:foregroundMark x1="60889" y1="27111" x2="70667" y2="45778"/>
                        <a14:foregroundMark x1="4889" y1="56444" x2="9778" y2="44444"/>
                        <a14:foregroundMark x1="6667" y1="41778" x2="5778" y2="65778"/>
                        <a14:foregroundMark x1="5778" y1="65778" x2="7111" y2="68444"/>
                        <a14:foregroundMark x1="4889" y1="65333" x2="3556" y2="41778"/>
                        <a14:foregroundMark x1="3556" y1="41778" x2="4444" y2="39111"/>
                        <a14:foregroundMark x1="4889" y1="43111" x2="3111" y2="67111"/>
                        <a14:foregroundMark x1="3111" y1="67111" x2="4000" y2="6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59" y="1904107"/>
            <a:ext cx="1327376" cy="132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CFA1C1-DB28-DDE2-D70F-143AA6B5192A}"/>
              </a:ext>
            </a:extLst>
          </p:cNvPr>
          <p:cNvSpPr txBox="1"/>
          <p:nvPr/>
        </p:nvSpPr>
        <p:spPr>
          <a:xfrm>
            <a:off x="915488" y="5533153"/>
            <a:ext cx="502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유료 출시를 하는 과정에서 이것저것 아차 싶었던 부분이 </a:t>
            </a:r>
            <a:r>
              <a:rPr lang="ko-KR" altLang="en-US" sz="15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많았어서</a:t>
            </a:r>
            <a:endParaRPr lang="en-US" altLang="ko-KR" sz="1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이건 언제 한 번 따로 모아서 발표로 풀어보겠습니다</a:t>
            </a:r>
          </a:p>
        </p:txBody>
      </p:sp>
      <p:pic>
        <p:nvPicPr>
          <p:cNvPr id="3" name="Picture 2" descr="유튜브 - 나무위키">
            <a:extLst>
              <a:ext uri="{FF2B5EF4-FFF2-40B4-BE49-F238E27FC236}">
                <a16:creationId xmlns:a16="http://schemas.microsoft.com/office/drawing/2014/main" id="{CA050309-53F6-47E1-B461-D50D7107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0" b="96277" l="1493" r="98881">
                        <a14:foregroundMark x1="50373" y1="20745" x2="23507" y2="30851"/>
                        <a14:foregroundMark x1="23507" y1="30851" x2="23507" y2="82979"/>
                        <a14:foregroundMark x1="23507" y1="82979" x2="75000" y2="86170"/>
                        <a14:foregroundMark x1="75000" y1="86170" x2="75000" y2="47340"/>
                        <a14:foregroundMark x1="75000" y1="47340" x2="56343" y2="28191"/>
                        <a14:foregroundMark x1="56343" y1="28191" x2="52985" y2="26064"/>
                        <a14:foregroundMark x1="28358" y1="14362" x2="86567" y2="31383"/>
                        <a14:foregroundMark x1="86567" y1="31383" x2="89179" y2="32979"/>
                        <a14:foregroundMark x1="54851" y1="25000" x2="38060" y2="71809"/>
                        <a14:foregroundMark x1="8955" y1="37234" x2="37687" y2="89362"/>
                        <a14:foregroundMark x1="37687" y1="89362" x2="52612" y2="68085"/>
                        <a14:foregroundMark x1="52612" y1="68085" x2="51493" y2="52128"/>
                        <a14:foregroundMark x1="57463" y1="85638" x2="91045" y2="77660"/>
                        <a14:foregroundMark x1="91045" y1="77660" x2="94776" y2="47872"/>
                        <a14:foregroundMark x1="94776" y1="47872" x2="91791" y2="35106"/>
                        <a14:foregroundMark x1="87687" y1="19681" x2="29104" y2="15426"/>
                        <a14:foregroundMark x1="16045" y1="11170" x2="80597" y2="7447"/>
                        <a14:foregroundMark x1="80597" y1="7447" x2="88060" y2="7447"/>
                        <a14:foregroundMark x1="88060" y1="16489" x2="91791" y2="87234"/>
                        <a14:foregroundMark x1="89925" y1="88298" x2="14179" y2="90957"/>
                        <a14:foregroundMark x1="14179" y1="90957" x2="5970" y2="51596"/>
                        <a14:foregroundMark x1="1493" y1="35638" x2="2612" y2="55851"/>
                        <a14:foregroundMark x1="44030" y1="96277" x2="67910" y2="96277"/>
                        <a14:foregroundMark x1="52612" y1="2660" x2="60821" y2="7979"/>
                        <a14:foregroundMark x1="98881" y1="44149" x2="72761" y2="64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390" y="2107196"/>
            <a:ext cx="1465957" cy="10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5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반응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EC63D-139F-C823-28B5-54E864A4DEF5}"/>
              </a:ext>
            </a:extLst>
          </p:cNvPr>
          <p:cNvSpPr txBox="1"/>
          <p:nvPr/>
        </p:nvSpPr>
        <p:spPr>
          <a:xfrm>
            <a:off x="574608" y="4218265"/>
            <a:ext cx="4027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방송 있을 때마다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디코에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모여서 감상회</a:t>
            </a:r>
          </a:p>
        </p:txBody>
      </p:sp>
      <p:pic>
        <p:nvPicPr>
          <p:cNvPr id="1026" name="Picture 2" descr="네이버 치지직, 플랫폼 강화 나서… 베타 테스터 추가 모집→구독권 승계 확정 &lt; IT &lt; 경제 &lt; 기사본문 - 문화뉴스">
            <a:extLst>
              <a:ext uri="{FF2B5EF4-FFF2-40B4-BE49-F238E27FC236}">
                <a16:creationId xmlns:a16="http://schemas.microsoft.com/office/drawing/2014/main" id="{F8E09785-E152-6ACD-3155-4EA49D2C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53" y="2486866"/>
            <a:ext cx="1426030" cy="142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17EDDB-9EBD-E2C9-D6EB-BEA06A1BB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700" y="776397"/>
            <a:ext cx="3490005" cy="44062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3CF692-CDC4-4CB1-0238-10A229B34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30" y="3356701"/>
            <a:ext cx="2091079" cy="1775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4017B9-1407-D0D9-AEB0-7DE190FDE733}"/>
              </a:ext>
            </a:extLst>
          </p:cNvPr>
          <p:cNvSpPr txBox="1"/>
          <p:nvPr/>
        </p:nvSpPr>
        <p:spPr>
          <a:xfrm>
            <a:off x="6008917" y="5463319"/>
            <a:ext cx="3490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누군가 저희 게임을 할 때의 반응을 구경하는 것은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...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항상 즐겁습니다</a:t>
            </a:r>
          </a:p>
        </p:txBody>
      </p:sp>
      <p:pic>
        <p:nvPicPr>
          <p:cNvPr id="7" name="Picture 2" descr="유튜브 - 나무위키">
            <a:extLst>
              <a:ext uri="{FF2B5EF4-FFF2-40B4-BE49-F238E27FC236}">
                <a16:creationId xmlns:a16="http://schemas.microsoft.com/office/drawing/2014/main" id="{8C1F12F3-0649-9474-CFA9-58BFD7F0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0" b="96277" l="1493" r="98881">
                        <a14:foregroundMark x1="50373" y1="20745" x2="23507" y2="30851"/>
                        <a14:foregroundMark x1="23507" y1="30851" x2="23507" y2="82979"/>
                        <a14:foregroundMark x1="23507" y1="82979" x2="75000" y2="86170"/>
                        <a14:foregroundMark x1="75000" y1="86170" x2="75000" y2="47340"/>
                        <a14:foregroundMark x1="75000" y1="47340" x2="56343" y2="28191"/>
                        <a14:foregroundMark x1="56343" y1="28191" x2="52985" y2="26064"/>
                        <a14:foregroundMark x1="28358" y1="14362" x2="86567" y2="31383"/>
                        <a14:foregroundMark x1="86567" y1="31383" x2="89179" y2="32979"/>
                        <a14:foregroundMark x1="54851" y1="25000" x2="38060" y2="71809"/>
                        <a14:foregroundMark x1="8955" y1="37234" x2="37687" y2="89362"/>
                        <a14:foregroundMark x1="37687" y1="89362" x2="52612" y2="68085"/>
                        <a14:foregroundMark x1="52612" y1="68085" x2="51493" y2="52128"/>
                        <a14:foregroundMark x1="57463" y1="85638" x2="91045" y2="77660"/>
                        <a14:foregroundMark x1="91045" y1="77660" x2="94776" y2="47872"/>
                        <a14:foregroundMark x1="94776" y1="47872" x2="91791" y2="35106"/>
                        <a14:foregroundMark x1="87687" y1="19681" x2="29104" y2="15426"/>
                        <a14:foregroundMark x1="16045" y1="11170" x2="80597" y2="7447"/>
                        <a14:foregroundMark x1="80597" y1="7447" x2="88060" y2="7447"/>
                        <a14:foregroundMark x1="88060" y1="16489" x2="91791" y2="87234"/>
                        <a14:foregroundMark x1="89925" y1="88298" x2="14179" y2="90957"/>
                        <a14:foregroundMark x1="14179" y1="90957" x2="5970" y2="51596"/>
                        <a14:foregroundMark x1="1493" y1="35638" x2="2612" y2="55851"/>
                        <a14:foregroundMark x1="44030" y1="96277" x2="67910" y2="96277"/>
                        <a14:foregroundMark x1="52612" y1="2660" x2="60821" y2="7979"/>
                        <a14:foregroundMark x1="98881" y1="44149" x2="72761" y2="64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73" y="2685702"/>
            <a:ext cx="1465957" cy="10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14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반응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58A687-D5BB-0169-9929-3192EAFD3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701" y="3035759"/>
            <a:ext cx="5762625" cy="167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9FF6A-1CC8-A29D-8523-13627E7CC33E}"/>
              </a:ext>
            </a:extLst>
          </p:cNvPr>
          <p:cNvSpPr txBox="1"/>
          <p:nvPr/>
        </p:nvSpPr>
        <p:spPr>
          <a:xfrm>
            <a:off x="5546701" y="4758148"/>
            <a:ext cx="3811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번역 요약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)</a:t>
            </a:r>
          </a:p>
          <a:p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보스전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어렵다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한방컷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에바임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그래도 끝까지 해볼만하다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엔딩이 어둡고 뒤틀려 있어 충격적이다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...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몇 일간 계속 생각날 것 같다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950457-316E-03C9-915E-232E19A84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32" y="2367540"/>
            <a:ext cx="3590696" cy="21229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87C05C-D716-2968-2865-4E5A28EDA1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784"/>
          <a:stretch/>
        </p:blipFill>
        <p:spPr>
          <a:xfrm>
            <a:off x="5502228" y="752291"/>
            <a:ext cx="3811274" cy="196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반응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EC63D-139F-C823-28B5-54E864A4DEF5}"/>
              </a:ext>
            </a:extLst>
          </p:cNvPr>
          <p:cNvSpPr txBox="1"/>
          <p:nvPr/>
        </p:nvSpPr>
        <p:spPr>
          <a:xfrm>
            <a:off x="838200" y="1690688"/>
            <a:ext cx="4456611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깊이 있는 스토리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반전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특유의 분위기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매력적인 캐릭터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고퀄의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아트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중간중간 어려운 부분들이 보이긴 했지만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다행히 엔딩까지 온 이후로는 다 잊고 호평하는 모습이 자주 보였음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단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고통받는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보스전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0C012-517C-7198-CE69-27997E958B56}"/>
              </a:ext>
            </a:extLst>
          </p:cNvPr>
          <p:cNvSpPr txBox="1">
            <a:spLocks/>
          </p:cNvSpPr>
          <p:nvPr/>
        </p:nvSpPr>
        <p:spPr>
          <a:xfrm>
            <a:off x="3396340" y="4952456"/>
            <a:ext cx="2299063" cy="485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&lt;&lt; 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난이도 완화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pic>
        <p:nvPicPr>
          <p:cNvPr id="7" name="그림 6" descr="흑백, 모노크롬, 거리, 예술이(가) 표시된 사진&#10;&#10;자동 생성된 설명">
            <a:extLst>
              <a:ext uri="{FF2B5EF4-FFF2-40B4-BE49-F238E27FC236}">
                <a16:creationId xmlns:a16="http://schemas.microsoft.com/office/drawing/2014/main" id="{78B82CC6-DBB5-66CE-6759-E69AB2761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15" y="1793416"/>
            <a:ext cx="5150027" cy="2896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779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E6200-C726-227F-9FED-CE120CAC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225" y="2757442"/>
            <a:ext cx="9777549" cy="117012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발표를 시작하기에 앞서</a:t>
            </a:r>
            <a:r>
              <a:rPr lang="en-US" altLang="ko-KR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...</a:t>
            </a:r>
          </a:p>
          <a:p>
            <a:pPr marL="0" indent="0" algn="ctr"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최종발표인 만큼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인게임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내용에 대한 약간의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스포일러가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포함되어 있습니다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1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앞으로 남은 것들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CCBCB57-0B73-1072-74D5-06EC6E1C2FA5}"/>
              </a:ext>
            </a:extLst>
          </p:cNvPr>
          <p:cNvSpPr txBox="1">
            <a:spLocks/>
          </p:cNvSpPr>
          <p:nvPr/>
        </p:nvSpPr>
        <p:spPr>
          <a:xfrm>
            <a:off x="838200" y="2055812"/>
            <a:ext cx="2662596" cy="239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BIC 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출품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GIGDC 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출품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기타 공모전</a:t>
            </a: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/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대회들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pic>
        <p:nvPicPr>
          <p:cNvPr id="15" name="그림 14" descr="텍스트, 만화 영화, 소설, 포스터이(가) 표시된 사진&#10;&#10;자동 생성된 설명">
            <a:extLst>
              <a:ext uri="{FF2B5EF4-FFF2-40B4-BE49-F238E27FC236}">
                <a16:creationId xmlns:a16="http://schemas.microsoft.com/office/drawing/2014/main" id="{F30609A9-D220-2C15-C99C-A6B734069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172" y="2083485"/>
            <a:ext cx="2706470" cy="27064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7D6083-FFB7-9179-1F26-E1DE43B489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00" t="12063" r="25143"/>
          <a:stretch/>
        </p:blipFill>
        <p:spPr>
          <a:xfrm>
            <a:off x="3582980" y="2055813"/>
            <a:ext cx="2782681" cy="27064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344DF83-82F6-7414-9B64-9A623A265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31111" r="33857" b="24698"/>
          <a:stretch/>
        </p:blipFill>
        <p:spPr>
          <a:xfrm>
            <a:off x="9701781" y="2055813"/>
            <a:ext cx="1757650" cy="2706470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A86CC6B4-9CAF-0C26-B486-B55A8A6359EE}"/>
              </a:ext>
            </a:extLst>
          </p:cNvPr>
          <p:cNvSpPr txBox="1">
            <a:spLocks/>
          </p:cNvSpPr>
          <p:nvPr/>
        </p:nvSpPr>
        <p:spPr>
          <a:xfrm>
            <a:off x="5434149" y="5155080"/>
            <a:ext cx="4532762" cy="627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혹시나 좋은 소식 생기면 다시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찾아뵙겠습니다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95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254" y="2766218"/>
            <a:ext cx="3115491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Q &amp; A</a:t>
            </a:r>
            <a:endParaRPr lang="ko-KR" altLang="en-US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9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E6200-C726-227F-9FED-CE120CACC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소개</a:t>
            </a:r>
            <a:endParaRPr lang="en-US" altLang="ko-KR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플레이 방식</a:t>
            </a:r>
            <a:endParaRPr lang="en-US" altLang="ko-KR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스토리 진행</a:t>
            </a:r>
            <a:endParaRPr lang="en-US" altLang="ko-KR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결과물</a:t>
            </a:r>
            <a:endParaRPr lang="en-US" altLang="ko-KR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반응</a:t>
            </a:r>
            <a:endParaRPr lang="en-US" altLang="ko-KR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앞으로 남은 것들</a:t>
            </a:r>
            <a:endParaRPr lang="en-US" altLang="ko-KR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81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E6200-C726-227F-9FED-CE120CAC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7339148" cy="19333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아끼던 강아지를 납치당한 주인공 톰은</a:t>
            </a:r>
            <a:b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조그마한 칼 한 자루를 챙겨 들고 납치범을 추격합니다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pic>
        <p:nvPicPr>
          <p:cNvPr id="6" name="그림 5" descr="만화 영화, 예술이(가) 표시된 사진&#10;&#10;자동 생성된 설명">
            <a:extLst>
              <a:ext uri="{FF2B5EF4-FFF2-40B4-BE49-F238E27FC236}">
                <a16:creationId xmlns:a16="http://schemas.microsoft.com/office/drawing/2014/main" id="{C5E85DB1-5268-7BC1-F393-93118C3AF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4" y="2791596"/>
            <a:ext cx="5556068" cy="3125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470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E6200-C726-227F-9FED-CE120CAC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305"/>
            <a:ext cx="7339148" cy="19333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유령들을 해치우며 스테이지를 클리어하고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스토리를 확인하며</a:t>
            </a:r>
            <a:b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강아지 납치범이 있는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맵의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오른쪽으로 나아가는 것이 게임의 목표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FDCD8A-18F0-EBAA-1C96-7EB2CEC82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4" t="12190" r="12357" b="7301"/>
          <a:stretch/>
        </p:blipFill>
        <p:spPr>
          <a:xfrm>
            <a:off x="966652" y="2828184"/>
            <a:ext cx="5721531" cy="3241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713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E6200-C726-227F-9FED-CE120CAC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895"/>
            <a:ext cx="7934129" cy="19333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스테이지에 존재하는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몹의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마릿수가</a:t>
            </a:r>
            <a:b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해당 스테이지에서 요구하는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몹의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마릿수에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맞도록 조절하면 스테이지 클리어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요구 조건에 해당하는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몹들의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마릿수는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서로에게 영향을 끼치며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증감하기 때문에 이 조건을 맞추는 것이 퍼즐 요소가 됨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pic>
        <p:nvPicPr>
          <p:cNvPr id="6" name="그림 5" descr="텍스트, PC 게임, 비디오 게임 소프트웨어, 디지털 합성이(가) 표시된 사진&#10;&#10;자동 생성된 설명">
            <a:extLst>
              <a:ext uri="{FF2B5EF4-FFF2-40B4-BE49-F238E27FC236}">
                <a16:creationId xmlns:a16="http://schemas.microsoft.com/office/drawing/2014/main" id="{99A64A46-B3FD-2C0F-6618-2283B103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2" t="76190" r="1071"/>
          <a:stretch/>
        </p:blipFill>
        <p:spPr>
          <a:xfrm>
            <a:off x="4302967" y="4337958"/>
            <a:ext cx="4671528" cy="1632857"/>
          </a:xfrm>
          <a:prstGeom prst="rect">
            <a:avLst/>
          </a:prstGeom>
        </p:spPr>
      </p:pic>
      <p:pic>
        <p:nvPicPr>
          <p:cNvPr id="8" name="그림 7" descr="텍스트, 스크린샷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DC0A63DE-6074-BFC9-77CE-87A14F9260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1778" b="18445"/>
          <a:stretch/>
        </p:blipFill>
        <p:spPr>
          <a:xfrm>
            <a:off x="1622591" y="3938452"/>
            <a:ext cx="2124891" cy="2397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BE677-0D77-B1A1-E197-F5A641A5530C}"/>
              </a:ext>
            </a:extLst>
          </p:cNvPr>
          <p:cNvSpPr txBox="1"/>
          <p:nvPr/>
        </p:nvSpPr>
        <p:spPr>
          <a:xfrm>
            <a:off x="951411" y="1574629"/>
            <a:ext cx="24209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퍼즐 요소</a:t>
            </a:r>
          </a:p>
        </p:txBody>
      </p:sp>
    </p:spTree>
    <p:extLst>
      <p:ext uri="{BB962C8B-B14F-4D97-AF65-F5344CB8AC3E}">
        <p14:creationId xmlns:p14="http://schemas.microsoft.com/office/powerpoint/2010/main" val="20661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E6200-C726-227F-9FED-CE120CAC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895"/>
            <a:ext cx="7934129" cy="19333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시야 시스템</a:t>
            </a:r>
            <a:b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스킬을 사용하거나 대미지를 받을수록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주인공의 시야가 줄어듦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시야 수치가 위험 구간에 진입했을 때 대미지를 입으면 게임 오버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적절한 스킬 분배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시야 수치 조절이 게임의 액션 요소가 됨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BE677-0D77-B1A1-E197-F5A641A5530C}"/>
              </a:ext>
            </a:extLst>
          </p:cNvPr>
          <p:cNvSpPr txBox="1"/>
          <p:nvPr/>
        </p:nvSpPr>
        <p:spPr>
          <a:xfrm>
            <a:off x="951411" y="1574629"/>
            <a:ext cx="24209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액션 요소</a:t>
            </a:r>
          </a:p>
        </p:txBody>
      </p:sp>
      <p:pic>
        <p:nvPicPr>
          <p:cNvPr id="11" name="그림 10" descr="스크린샷, 디지털 합성, 텍스트이(가) 표시된 사진&#10;&#10;자동 생성된 설명">
            <a:extLst>
              <a:ext uri="{FF2B5EF4-FFF2-40B4-BE49-F238E27FC236}">
                <a16:creationId xmlns:a16="http://schemas.microsoft.com/office/drawing/2014/main" id="{D3DF1517-6F72-1530-7B13-D4E0F333E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2" y="3458441"/>
            <a:ext cx="5023833" cy="2830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 descr="텍스트, 스크린샷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43E034EE-384D-3084-405E-5D5E9A5D7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07" y="3953121"/>
            <a:ext cx="3700128" cy="2081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76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스토리 진행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7E3520-C6CC-CC25-240F-C541751B2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560" y="2159729"/>
            <a:ext cx="1471749" cy="64443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인게임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진행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DC274DA-106A-CD91-49F3-A1AC03CC8520}"/>
              </a:ext>
            </a:extLst>
          </p:cNvPr>
          <p:cNvSpPr txBox="1">
            <a:spLocks/>
          </p:cNvSpPr>
          <p:nvPr/>
        </p:nvSpPr>
        <p:spPr>
          <a:xfrm>
            <a:off x="3489960" y="2159728"/>
            <a:ext cx="1471749" cy="862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과거 이야기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독백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)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F7EE508-D485-1EB9-EF90-CBBC89C1294F}"/>
              </a:ext>
            </a:extLst>
          </p:cNvPr>
          <p:cNvSpPr txBox="1">
            <a:spLocks/>
          </p:cNvSpPr>
          <p:nvPr/>
        </p:nvSpPr>
        <p:spPr>
          <a:xfrm>
            <a:off x="5064034" y="2159727"/>
            <a:ext cx="1471749" cy="64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인게임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진행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0BAFBD7-D5D7-E0AB-15C7-79910FC68DAE}"/>
              </a:ext>
            </a:extLst>
          </p:cNvPr>
          <p:cNvSpPr txBox="1">
            <a:spLocks/>
          </p:cNvSpPr>
          <p:nvPr/>
        </p:nvSpPr>
        <p:spPr>
          <a:xfrm>
            <a:off x="6605451" y="2159725"/>
            <a:ext cx="1639389" cy="10363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현재 이야기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(NPC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와의 대화</a:t>
            </a:r>
            <a:r>
              <a:rPr lang="en-US" altLang="ko-KR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)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36B0887-8F27-93D9-4ABF-B14F2DFAAEED}"/>
              </a:ext>
            </a:extLst>
          </p:cNvPr>
          <p:cNvSpPr txBox="1">
            <a:spLocks/>
          </p:cNvSpPr>
          <p:nvPr/>
        </p:nvSpPr>
        <p:spPr>
          <a:xfrm>
            <a:off x="8379822" y="2159725"/>
            <a:ext cx="1471749" cy="64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인게임</a:t>
            </a: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진행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9C61DD-35EE-48A1-4B44-71BA78FACA0E}"/>
              </a:ext>
            </a:extLst>
          </p:cNvPr>
          <p:cNvSpPr txBox="1">
            <a:spLocks/>
          </p:cNvSpPr>
          <p:nvPr/>
        </p:nvSpPr>
        <p:spPr>
          <a:xfrm>
            <a:off x="1813015" y="4550229"/>
            <a:ext cx="7973785" cy="1632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5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미스테리한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형식의 </a:t>
            </a:r>
            <a:r>
              <a:rPr lang="ko-KR" altLang="en-US" sz="25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인게임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 스테이지</a:t>
            </a: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현재 이야기가 진행되고</a:t>
            </a:r>
            <a:r>
              <a:rPr lang="en-US" altLang="ko-KR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,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5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부분부분 풀려나는 과거 이야기를 통해 현재를 이해하는 방식</a:t>
            </a:r>
            <a:endParaRPr lang="en-US" altLang="ko-KR" sz="25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FD3F220-E5BA-8EF5-6FBF-9EABD98FC9C2}"/>
              </a:ext>
            </a:extLst>
          </p:cNvPr>
          <p:cNvSpPr/>
          <p:nvPr/>
        </p:nvSpPr>
        <p:spPr>
          <a:xfrm>
            <a:off x="2020388" y="3213469"/>
            <a:ext cx="7559040" cy="49203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38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블랙, 모노크롬이(가) 표시된 사진&#10;&#10;자동 생성된 설명">
            <a:extLst>
              <a:ext uri="{FF2B5EF4-FFF2-40B4-BE49-F238E27FC236}">
                <a16:creationId xmlns:a16="http://schemas.microsoft.com/office/drawing/2014/main" id="{E530ED40-605F-2C2F-DBBA-44F61569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01692E-AF29-5123-F8A3-D681B204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스토리 진행</a:t>
            </a:r>
          </a:p>
        </p:txBody>
      </p:sp>
      <p:sp>
        <p:nvSpPr>
          <p:cNvPr id="7" name="화살표: U자형 6">
            <a:extLst>
              <a:ext uri="{FF2B5EF4-FFF2-40B4-BE49-F238E27FC236}">
                <a16:creationId xmlns:a16="http://schemas.microsoft.com/office/drawing/2014/main" id="{2EE45ADF-F3B3-07C4-199A-EB3F0B1A3BB3}"/>
              </a:ext>
            </a:extLst>
          </p:cNvPr>
          <p:cNvSpPr/>
          <p:nvPr/>
        </p:nvSpPr>
        <p:spPr>
          <a:xfrm rot="5400000">
            <a:off x="4923766" y="-614883"/>
            <a:ext cx="1826303" cy="9104811"/>
          </a:xfrm>
          <a:prstGeom prst="uturnArrow">
            <a:avLst>
              <a:gd name="adj1" fmla="val 15463"/>
              <a:gd name="adj2" fmla="val 25000"/>
              <a:gd name="adj3" fmla="val 25000"/>
              <a:gd name="adj4" fmla="val 43750"/>
              <a:gd name="adj5" fmla="val 10000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7E3520-C6CC-CC25-240F-C541751B2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772" y="2542906"/>
            <a:ext cx="1173480" cy="56605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게임 시작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3FA4453-9697-C9C4-603B-A90219F0472F}"/>
              </a:ext>
            </a:extLst>
          </p:cNvPr>
          <p:cNvSpPr txBox="1">
            <a:spLocks/>
          </p:cNvSpPr>
          <p:nvPr/>
        </p:nvSpPr>
        <p:spPr>
          <a:xfrm>
            <a:off x="697772" y="4891136"/>
            <a:ext cx="1173480" cy="56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엔딩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7B9972D-5080-757D-749A-2C180E168779}"/>
              </a:ext>
            </a:extLst>
          </p:cNvPr>
          <p:cNvSpPr txBox="1">
            <a:spLocks/>
          </p:cNvSpPr>
          <p:nvPr/>
        </p:nvSpPr>
        <p:spPr>
          <a:xfrm>
            <a:off x="10509064" y="3371469"/>
            <a:ext cx="1173480" cy="56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클라이막스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0D3B5-AD2B-CCE0-EE1D-E1AD53CD0623}"/>
              </a:ext>
            </a:extLst>
          </p:cNvPr>
          <p:cNvSpPr txBox="1">
            <a:spLocks/>
          </p:cNvSpPr>
          <p:nvPr/>
        </p:nvSpPr>
        <p:spPr>
          <a:xfrm>
            <a:off x="1713412" y="2959059"/>
            <a:ext cx="1173480" cy="56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1</a:t>
            </a:r>
            <a:r>
              <a:rPr lang="ko-KR" altLang="en-US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장</a:t>
            </a:r>
            <a:endParaRPr lang="en-US" altLang="ko-KR" sz="2000" dirty="0">
              <a:solidFill>
                <a:sysClr val="windowText" lastClr="000000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9712D27-C0D9-FE0A-9A67-94435D53C535}"/>
              </a:ext>
            </a:extLst>
          </p:cNvPr>
          <p:cNvSpPr txBox="1">
            <a:spLocks/>
          </p:cNvSpPr>
          <p:nvPr/>
        </p:nvSpPr>
        <p:spPr>
          <a:xfrm>
            <a:off x="3729447" y="2959059"/>
            <a:ext cx="1173480" cy="56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2</a:t>
            </a:r>
            <a:r>
              <a:rPr lang="ko-KR" altLang="en-US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장</a:t>
            </a:r>
            <a:endParaRPr lang="en-US" altLang="ko-KR" sz="2000" dirty="0">
              <a:solidFill>
                <a:sysClr val="windowText" lastClr="000000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260AA3-F882-B905-2C4E-5A47B475A1F7}"/>
              </a:ext>
            </a:extLst>
          </p:cNvPr>
          <p:cNvSpPr txBox="1">
            <a:spLocks/>
          </p:cNvSpPr>
          <p:nvPr/>
        </p:nvSpPr>
        <p:spPr>
          <a:xfrm>
            <a:off x="5583282" y="2950351"/>
            <a:ext cx="1173480" cy="56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3</a:t>
            </a:r>
            <a:r>
              <a:rPr lang="ko-KR" altLang="en-US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장</a:t>
            </a:r>
            <a:endParaRPr lang="en-US" altLang="ko-KR" sz="2000" dirty="0">
              <a:solidFill>
                <a:sysClr val="windowText" lastClr="000000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BF67FFD-A1A9-95C3-8C5C-D19C0B5EDD39}"/>
              </a:ext>
            </a:extLst>
          </p:cNvPr>
          <p:cNvSpPr txBox="1">
            <a:spLocks/>
          </p:cNvSpPr>
          <p:nvPr/>
        </p:nvSpPr>
        <p:spPr>
          <a:xfrm>
            <a:off x="7399562" y="2954705"/>
            <a:ext cx="1173480" cy="56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4</a:t>
            </a:r>
            <a:r>
              <a:rPr lang="ko-KR" altLang="en-US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장</a:t>
            </a:r>
            <a:endParaRPr lang="en-US" altLang="ko-KR" sz="2000" dirty="0">
              <a:solidFill>
                <a:sysClr val="windowText" lastClr="000000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3900DB8-1F55-982C-BE8A-BBC2BBC3428B}"/>
              </a:ext>
            </a:extLst>
          </p:cNvPr>
          <p:cNvSpPr txBox="1">
            <a:spLocks/>
          </p:cNvSpPr>
          <p:nvPr/>
        </p:nvSpPr>
        <p:spPr>
          <a:xfrm>
            <a:off x="4996542" y="4186968"/>
            <a:ext cx="1173480" cy="56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5</a:t>
            </a:r>
            <a:r>
              <a:rPr lang="ko-KR" altLang="en-US" sz="2000" dirty="0">
                <a:solidFill>
                  <a:sysClr val="windowText" lastClr="000000"/>
                </a:solidFill>
                <a:latin typeface="둘기마요_거친" pitchFamily="2" charset="-127"/>
                <a:ea typeface="둘기마요_거친" pitchFamily="2" charset="-127"/>
              </a:rPr>
              <a:t>장</a:t>
            </a:r>
            <a:endParaRPr lang="en-US" altLang="ko-KR" sz="2000" dirty="0">
              <a:solidFill>
                <a:sysClr val="windowText" lastClr="000000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A1F52F-6358-3487-C9E0-83C20A9C6D54}"/>
              </a:ext>
            </a:extLst>
          </p:cNvPr>
          <p:cNvCxnSpPr>
            <a:cxnSpLocks/>
          </p:cNvCxnSpPr>
          <p:nvPr/>
        </p:nvCxnSpPr>
        <p:spPr>
          <a:xfrm>
            <a:off x="3275515" y="3025596"/>
            <a:ext cx="0" cy="2722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DC8F7E6-4353-6145-B6FA-1A7F031CF5DB}"/>
              </a:ext>
            </a:extLst>
          </p:cNvPr>
          <p:cNvCxnSpPr>
            <a:cxnSpLocks/>
          </p:cNvCxnSpPr>
          <p:nvPr/>
        </p:nvCxnSpPr>
        <p:spPr>
          <a:xfrm>
            <a:off x="5104315" y="3033149"/>
            <a:ext cx="0" cy="2722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734A8B-84BA-4876-CA51-BA11AA4E9C81}"/>
              </a:ext>
            </a:extLst>
          </p:cNvPr>
          <p:cNvCxnSpPr>
            <a:cxnSpLocks/>
          </p:cNvCxnSpPr>
          <p:nvPr/>
        </p:nvCxnSpPr>
        <p:spPr>
          <a:xfrm>
            <a:off x="5104315" y="3035530"/>
            <a:ext cx="0" cy="2722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9E8DB4-09BB-83DA-2387-57AE00F966CF}"/>
              </a:ext>
            </a:extLst>
          </p:cNvPr>
          <p:cNvCxnSpPr>
            <a:cxnSpLocks/>
          </p:cNvCxnSpPr>
          <p:nvPr/>
        </p:nvCxnSpPr>
        <p:spPr>
          <a:xfrm>
            <a:off x="7085515" y="3033149"/>
            <a:ext cx="0" cy="2722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10B229E-59AE-3120-8DDE-AF5016284DCD}"/>
              </a:ext>
            </a:extLst>
          </p:cNvPr>
          <p:cNvCxnSpPr>
            <a:cxnSpLocks/>
          </p:cNvCxnSpPr>
          <p:nvPr/>
        </p:nvCxnSpPr>
        <p:spPr>
          <a:xfrm flipH="1">
            <a:off x="9840137" y="3108960"/>
            <a:ext cx="147574" cy="2334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그림 24" descr="뿔, 가축, 황소, 소이(가) 표시된 사진&#10;&#10;자동 생성된 설명">
            <a:extLst>
              <a:ext uri="{FF2B5EF4-FFF2-40B4-BE49-F238E27FC236}">
                <a16:creationId xmlns:a16="http://schemas.microsoft.com/office/drawing/2014/main" id="{B431A07D-4627-611D-AB97-720617ECD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35" y="2249699"/>
            <a:ext cx="709360" cy="709360"/>
          </a:xfrm>
          <a:prstGeom prst="rect">
            <a:avLst/>
          </a:prstGeom>
        </p:spPr>
      </p:pic>
      <p:pic>
        <p:nvPicPr>
          <p:cNvPr id="27" name="그림 26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62A3ACBC-F385-A2AB-287F-AB61D21BA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70" y="2237675"/>
            <a:ext cx="709360" cy="709360"/>
          </a:xfrm>
          <a:prstGeom prst="rect">
            <a:avLst/>
          </a:prstGeom>
        </p:spPr>
      </p:pic>
      <p:pic>
        <p:nvPicPr>
          <p:cNvPr id="29" name="그림 28" descr="스케치, 그림, 만화 영화, 고양이이(가) 표시된 사진&#10;&#10;자동 생성된 설명">
            <a:extLst>
              <a:ext uri="{FF2B5EF4-FFF2-40B4-BE49-F238E27FC236}">
                <a16:creationId xmlns:a16="http://schemas.microsoft.com/office/drawing/2014/main" id="{44D035C3-99C1-6708-802C-5BE9D0D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55" y="2249699"/>
            <a:ext cx="709360" cy="709360"/>
          </a:xfrm>
          <a:prstGeom prst="rect">
            <a:avLst/>
          </a:prstGeom>
        </p:spPr>
      </p:pic>
      <p:pic>
        <p:nvPicPr>
          <p:cNvPr id="31" name="그림 30" descr="클립아트, 스케치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EC5DAB54-6452-5B7C-83AF-8A80E0EAD3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39" y="2188417"/>
            <a:ext cx="709360" cy="709360"/>
          </a:xfrm>
          <a:prstGeom prst="rect">
            <a:avLst/>
          </a:prstGeom>
        </p:spPr>
      </p:pic>
      <p:pic>
        <p:nvPicPr>
          <p:cNvPr id="33" name="그림 32" descr="스케치, 그림, 만화 영화, 예술이(가) 표시된 사진&#10;&#10;자동 생성된 설명">
            <a:extLst>
              <a:ext uri="{FF2B5EF4-FFF2-40B4-BE49-F238E27FC236}">
                <a16:creationId xmlns:a16="http://schemas.microsoft.com/office/drawing/2014/main" id="{288B0AB3-D5A9-2D2E-AB2F-F179C72B53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44" y="4685016"/>
            <a:ext cx="709360" cy="70936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A1AB3F9-48FD-8282-0C96-527F4DEA27DE}"/>
              </a:ext>
            </a:extLst>
          </p:cNvPr>
          <p:cNvCxnSpPr/>
          <p:nvPr/>
        </p:nvCxnSpPr>
        <p:spPr>
          <a:xfrm>
            <a:off x="357051" y="722811"/>
            <a:ext cx="0" cy="579990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B4A45B8-2B01-B705-1E28-A6886C98AE49}"/>
              </a:ext>
            </a:extLst>
          </p:cNvPr>
          <p:cNvCxnSpPr/>
          <p:nvPr/>
        </p:nvCxnSpPr>
        <p:spPr>
          <a:xfrm>
            <a:off x="11795759" y="779420"/>
            <a:ext cx="0" cy="579990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2DAED5BB-59D6-FAC6-618A-90BDD291D5AA}"/>
              </a:ext>
            </a:extLst>
          </p:cNvPr>
          <p:cNvSpPr txBox="1">
            <a:spLocks/>
          </p:cNvSpPr>
          <p:nvPr/>
        </p:nvSpPr>
        <p:spPr>
          <a:xfrm>
            <a:off x="357051" y="6176559"/>
            <a:ext cx="1173480" cy="56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톰의 집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89265930-AE8B-33F3-62F2-58222520CA77}"/>
              </a:ext>
            </a:extLst>
          </p:cNvPr>
          <p:cNvSpPr txBox="1">
            <a:spLocks/>
          </p:cNvSpPr>
          <p:nvPr/>
        </p:nvSpPr>
        <p:spPr>
          <a:xfrm>
            <a:off x="9840137" y="6176559"/>
            <a:ext cx="1899015" cy="56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>
                <a:solidFill>
                  <a:schemeClr val="bg1"/>
                </a:solidFill>
                <a:latin typeface="둘기마요_거친" pitchFamily="2" charset="-127"/>
                <a:ea typeface="둘기마요_거친" pitchFamily="2" charset="-127"/>
              </a:rPr>
              <a:t>강아지가 있는 곳</a:t>
            </a:r>
            <a:endParaRPr lang="en-US" altLang="ko-KR" sz="2000" dirty="0">
              <a:solidFill>
                <a:schemeClr val="bg1"/>
              </a:solidFill>
              <a:latin typeface="둘기마요_거친" pitchFamily="2" charset="-127"/>
              <a:ea typeface="둘기마요_거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7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5" grpId="0"/>
      <p:bldP spid="6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514</Words>
  <Application>Microsoft Office PowerPoint</Application>
  <PresentationFormat>와이드스크린</PresentationFormat>
  <Paragraphs>107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맑은 고딕</vt:lpstr>
      <vt:lpstr>둘기마요_거친</vt:lpstr>
      <vt:lpstr>Office 테마</vt:lpstr>
      <vt:lpstr>프로젝트 스파키 최종발표</vt:lpstr>
      <vt:lpstr>PowerPoint 프레젠테이션</vt:lpstr>
      <vt:lpstr>순서</vt:lpstr>
      <vt:lpstr>게임 소개</vt:lpstr>
      <vt:lpstr>게임 소개</vt:lpstr>
      <vt:lpstr>게임 소개</vt:lpstr>
      <vt:lpstr>게임 소개</vt:lpstr>
      <vt:lpstr>스토리 진행</vt:lpstr>
      <vt:lpstr>스토리 진행</vt:lpstr>
      <vt:lpstr>스토리 진행</vt:lpstr>
      <vt:lpstr>스토리 진행</vt:lpstr>
      <vt:lpstr>스토리 진행</vt:lpstr>
      <vt:lpstr>스토리 진행</vt:lpstr>
      <vt:lpstr>결과물</vt:lpstr>
      <vt:lpstr>결과물</vt:lpstr>
      <vt:lpstr>게임 반응</vt:lpstr>
      <vt:lpstr>게임 반응</vt:lpstr>
      <vt:lpstr>게임 반응</vt:lpstr>
      <vt:lpstr>게임 반응</vt:lpstr>
      <vt:lpstr>앞으로 남은 것들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김준우</dc:creator>
  <cp:lastModifiedBy>김준우</cp:lastModifiedBy>
  <cp:revision>260</cp:revision>
  <dcterms:created xsi:type="dcterms:W3CDTF">2024-07-13T19:30:20Z</dcterms:created>
  <dcterms:modified xsi:type="dcterms:W3CDTF">2024-07-15T14:17:30Z</dcterms:modified>
</cp:coreProperties>
</file>